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2"/>
  </p:notesMasterIdLst>
  <p:sldIdLst>
    <p:sldId id="277" r:id="rId4"/>
    <p:sldId id="257" r:id="rId5"/>
    <p:sldId id="278" r:id="rId6"/>
    <p:sldId id="279" r:id="rId7"/>
    <p:sldId id="280" r:id="rId8"/>
    <p:sldId id="281" r:id="rId9"/>
    <p:sldId id="282" r:id="rId10"/>
    <p:sldId id="283" r:id="rId11"/>
    <p:sldId id="274" r:id="rId12"/>
    <p:sldId id="284" r:id="rId13"/>
    <p:sldId id="285" r:id="rId14"/>
    <p:sldId id="286" r:id="rId15"/>
    <p:sldId id="287" r:id="rId16"/>
    <p:sldId id="288" r:id="rId17"/>
    <p:sldId id="289" r:id="rId18"/>
    <p:sldId id="258" r:id="rId19"/>
    <p:sldId id="2076136312" r:id="rId20"/>
    <p:sldId id="263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9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F49A-88D5-4142-9FE6-FABF38D2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WebSocket</a:t>
            </a:r>
            <a:r>
              <a:rPr lang="es-ES" dirty="0"/>
              <a:t> - WS</a:t>
            </a:r>
            <a:endParaRPr lang="en-MX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9E7BA8A-757B-49E1-A646-C01902A0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71784"/>
            <a:ext cx="1905000" cy="190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FF8B6-FEDA-4743-B4C0-DADB6190CA9B}"/>
              </a:ext>
            </a:extLst>
          </p:cNvPr>
          <p:cNvSpPr txBox="1"/>
          <p:nvPr/>
        </p:nvSpPr>
        <p:spPr>
          <a:xfrm>
            <a:off x="3881306" y="2151727"/>
            <a:ext cx="72865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Bi-directional (persistent connection)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Multiuser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Full duplex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Asynchronous</a:t>
            </a:r>
          </a:p>
        </p:txBody>
      </p:sp>
    </p:spTree>
    <p:extLst>
      <p:ext uri="{BB962C8B-B14F-4D97-AF65-F5344CB8AC3E}">
        <p14:creationId xmlns:p14="http://schemas.microsoft.com/office/powerpoint/2010/main" val="274780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F49A-88D5-4142-9FE6-FABF38D2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SIGNALR – </a:t>
            </a:r>
            <a:r>
              <a:rPr lang="es-ES" dirty="0" err="1"/>
              <a:t>Scaling</a:t>
            </a:r>
            <a:endParaRPr lang="en-MX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9E7BA8A-757B-49E1-A646-C01902A0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71784"/>
            <a:ext cx="190500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DB41B-E7A2-47B3-9928-35C7387AE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492" y="2163521"/>
            <a:ext cx="6845665" cy="34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43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F49A-88D5-4142-9FE6-FABF38D2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SIGNALR – </a:t>
            </a:r>
            <a:r>
              <a:rPr lang="es-ES" dirty="0" err="1"/>
              <a:t>Scaling</a:t>
            </a:r>
            <a:endParaRPr lang="en-MX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9E7BA8A-757B-49E1-A646-C01902A0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71784"/>
            <a:ext cx="1905000" cy="190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FF8B6-FEDA-4743-B4C0-DADB6190CA9B}"/>
              </a:ext>
            </a:extLst>
          </p:cNvPr>
          <p:cNvSpPr txBox="1"/>
          <p:nvPr/>
        </p:nvSpPr>
        <p:spPr>
          <a:xfrm>
            <a:off x="3238151" y="2000942"/>
            <a:ext cx="4429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Sticky Sessions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TCP connections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Scale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8A66E-C2AA-4AE2-9C87-08927C972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583" y="1335024"/>
            <a:ext cx="5036573" cy="3557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51937-3141-4229-8504-00817BEF7C04}"/>
              </a:ext>
            </a:extLst>
          </p:cNvPr>
          <p:cNvSpPr txBox="1"/>
          <p:nvPr/>
        </p:nvSpPr>
        <p:spPr>
          <a:xfrm>
            <a:off x="3852644" y="55609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Azure </a:t>
            </a:r>
            <a:r>
              <a:rPr lang="en-US" dirty="0" err="1"/>
              <a:t>SignalR</a:t>
            </a:r>
            <a:r>
              <a:rPr lang="en-US" dirty="0"/>
              <a:t> Service and Redis backplane</a:t>
            </a:r>
          </a:p>
        </p:txBody>
      </p:sp>
    </p:spTree>
    <p:extLst>
      <p:ext uri="{BB962C8B-B14F-4D97-AF65-F5344CB8AC3E}">
        <p14:creationId xmlns:p14="http://schemas.microsoft.com/office/powerpoint/2010/main" val="282972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F49A-88D5-4142-9FE6-FABF38D2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Redis </a:t>
            </a:r>
            <a:r>
              <a:rPr lang="es-ES" dirty="0" err="1"/>
              <a:t>backplane</a:t>
            </a:r>
            <a:endParaRPr lang="en-MX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7D245-6420-4B82-BC8A-9F2CDB395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97" y="2188983"/>
            <a:ext cx="7218748" cy="392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07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F49A-88D5-4142-9FE6-FABF38D2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SignalR Service</a:t>
            </a:r>
            <a:endParaRPr lang="en-MX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FD74A-DC9C-49B1-98A5-4DB5CB384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94" y="2084832"/>
            <a:ext cx="8868019" cy="3238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A63D1E-2534-4BDD-A02A-D38D176D1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93" y="1861643"/>
            <a:ext cx="9358033" cy="419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0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F49A-88D5-4142-9FE6-FABF38D2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SignalR Service - Pricing</a:t>
            </a:r>
            <a:endParaRPr lang="en-MX" dirty="0"/>
          </a:p>
        </p:txBody>
      </p:sp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A6D142-32D6-4AD1-AD77-38DE64FD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57" y="2084832"/>
            <a:ext cx="11453976" cy="341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01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60" y="1863574"/>
            <a:ext cx="10515600" cy="2852737"/>
          </a:xfrm>
        </p:spPr>
        <p:txBody>
          <a:bodyPr/>
          <a:lstStyle/>
          <a:p>
            <a:r>
              <a:rPr lang="en-US" dirty="0"/>
              <a:t>                   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4470" y="4866133"/>
            <a:ext cx="3349533" cy="1500187"/>
          </a:xfrm>
        </p:spPr>
        <p:txBody>
          <a:bodyPr/>
          <a:lstStyle/>
          <a:p>
            <a:pPr algn="ctr"/>
            <a:r>
              <a:rPr lang="en-US" dirty="0"/>
              <a:t>Jose Javier Columbie</a:t>
            </a:r>
          </a:p>
          <a:p>
            <a:pPr algn="ctr"/>
            <a:r>
              <a:rPr lang="en-US" dirty="0"/>
              <a:t>@jjcolumbie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4460B11-CBCD-4F99-8482-1FF6AA611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3836" y="1169042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F49A-88D5-4142-9FE6-FABF38D2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67" dirty="0"/>
              <a:t>    </a:t>
            </a:r>
            <a:br>
              <a:rPr lang="en-US" sz="3667" dirty="0"/>
            </a:br>
            <a:br>
              <a:rPr lang="en-US" sz="3667" dirty="0"/>
            </a:br>
            <a:br>
              <a:rPr lang="en-US" sz="3667" dirty="0"/>
            </a:br>
            <a:br>
              <a:rPr lang="en-US" sz="3667" dirty="0"/>
            </a:br>
            <a:br>
              <a:rPr lang="en-US" sz="3667" dirty="0"/>
            </a:br>
            <a:r>
              <a:rPr lang="en-US" sz="3667" dirty="0"/>
              <a:t>                                          </a:t>
            </a:r>
            <a:endParaRPr lang="en-MX" sz="3667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AD59C-A157-45A4-A361-746FC391F819}"/>
              </a:ext>
            </a:extLst>
          </p:cNvPr>
          <p:cNvSpPr txBox="1"/>
          <p:nvPr/>
        </p:nvSpPr>
        <p:spPr>
          <a:xfrm>
            <a:off x="4604318" y="1714589"/>
            <a:ext cx="5446825" cy="5643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67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BONUS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61EA6-E3F8-4D11-BB63-416308835CD4}"/>
              </a:ext>
            </a:extLst>
          </p:cNvPr>
          <p:cNvSpPr txBox="1"/>
          <p:nvPr/>
        </p:nvSpPr>
        <p:spPr>
          <a:xfrm>
            <a:off x="1163394" y="3094615"/>
            <a:ext cx="72571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CircuitHandler</a:t>
            </a:r>
            <a:endParaRPr lang="en-US" sz="3000" dirty="0">
              <a:solidFill>
                <a:schemeClr val="accent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95BC9-E931-4B4B-A89F-BB6CD09BE744}"/>
              </a:ext>
            </a:extLst>
          </p:cNvPr>
          <p:cNvSpPr txBox="1"/>
          <p:nvPr/>
        </p:nvSpPr>
        <p:spPr>
          <a:xfrm>
            <a:off x="4096658" y="4025092"/>
            <a:ext cx="72571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CircuitOptions</a:t>
            </a:r>
            <a:endParaRPr lang="en-US" sz="30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683C1-B710-43CC-8AF7-F3EB8EA5C66B}"/>
              </a:ext>
            </a:extLst>
          </p:cNvPr>
          <p:cNvSpPr txBox="1"/>
          <p:nvPr/>
        </p:nvSpPr>
        <p:spPr>
          <a:xfrm>
            <a:off x="7725229" y="4840796"/>
            <a:ext cx="26776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HubOptions</a:t>
            </a:r>
            <a:endParaRPr lang="en-US" sz="3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720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8732"/>
            <a:ext cx="10515600" cy="1412162"/>
          </a:xfrm>
        </p:spPr>
        <p:txBody>
          <a:bodyPr/>
          <a:lstStyle/>
          <a:p>
            <a:r>
              <a:rPr lang="en-US" dirty="0"/>
              <a:t>Thanks for joining!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485551" y="3979311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98" y="640841"/>
            <a:ext cx="10515600" cy="2852737"/>
          </a:xfrm>
        </p:spPr>
        <p:txBody>
          <a:bodyPr/>
          <a:lstStyle/>
          <a:p>
            <a:r>
              <a:rPr lang="en-US" dirty="0"/>
              <a:t>Host, deploy and scale ASP.NET Core Blazor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930" y="3744408"/>
            <a:ext cx="5249353" cy="1500187"/>
          </a:xfrm>
        </p:spPr>
        <p:txBody>
          <a:bodyPr/>
          <a:lstStyle/>
          <a:p>
            <a:r>
              <a:rPr lang="en-US" dirty="0"/>
              <a:t>Jose Javier Columbie</a:t>
            </a:r>
          </a:p>
          <a:p>
            <a:r>
              <a:rPr lang="en-US" dirty="0"/>
              <a:t>@jjcolumbie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583EA6-C635-4D52-9E89-C65900392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53" y="4096219"/>
            <a:ext cx="1673103" cy="1673103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51328BC-2C69-4861-A17C-932F7D6B9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153" y="2504863"/>
            <a:ext cx="1673103" cy="1673103"/>
          </a:xfrm>
          <a:prstGeom prst="rect">
            <a:avLst/>
          </a:prstGeom>
        </p:spPr>
      </p:pic>
      <p:pic>
        <p:nvPicPr>
          <p:cNvPr id="8" name="Picture 7" descr="Shape, icon&#10;&#10;Description automatically generated">
            <a:extLst>
              <a:ext uri="{FF2B5EF4-FFF2-40B4-BE49-F238E27FC236}">
                <a16:creationId xmlns:a16="http://schemas.microsoft.com/office/drawing/2014/main" id="{0ED2EA86-3282-4453-8F79-64C9D9AA0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75" y="841434"/>
            <a:ext cx="2567613" cy="1347997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A4BD126-5BDF-4BFB-AA04-768EF95D7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227" y="1762251"/>
            <a:ext cx="6714150" cy="380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10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04E6B6-7F06-4B84-8AF4-D7C480AF1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907" y="1824056"/>
            <a:ext cx="8195674" cy="395828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15CB691-2EE5-45C6-A872-737BA33E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00" y="129495"/>
            <a:ext cx="9720072" cy="1499616"/>
          </a:xfrm>
        </p:spPr>
        <p:txBody>
          <a:bodyPr/>
          <a:lstStyle/>
          <a:p>
            <a:r>
              <a:rPr lang="es-ES" dirty="0"/>
              <a:t>Blazor</a:t>
            </a:r>
            <a:endParaRPr lang="en-MX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800CCD7-F5E6-46A7-B1ED-E9AC90B6E7C3}"/>
              </a:ext>
            </a:extLst>
          </p:cNvPr>
          <p:cNvSpPr/>
          <p:nvPr/>
        </p:nvSpPr>
        <p:spPr>
          <a:xfrm rot="4635481">
            <a:off x="7288091" y="3606054"/>
            <a:ext cx="1351372" cy="3942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F49A-88D5-4142-9FE6-FABF38D2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Blazor Server</a:t>
            </a:r>
            <a:endParaRPr lang="en-MX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408FA1-4A74-41A6-ABD6-E628DBBF5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45" y="1894380"/>
            <a:ext cx="87534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2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F49A-88D5-4142-9FE6-FABF38D2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Blazor Server</a:t>
            </a:r>
            <a:endParaRPr lang="en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257B7-D889-4253-9C1F-617FCF19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50" y="2084832"/>
            <a:ext cx="9248434" cy="400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7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F49A-88D5-4142-9FE6-FABF38D2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SIGNALR</a:t>
            </a:r>
            <a:endParaRPr lang="en-MX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9E7BA8A-757B-49E1-A646-C01902A0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71784"/>
            <a:ext cx="1905000" cy="190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28D2FB-553C-4273-B78D-535200F377DE}"/>
              </a:ext>
            </a:extLst>
          </p:cNvPr>
          <p:cNvSpPr txBox="1"/>
          <p:nvPr/>
        </p:nvSpPr>
        <p:spPr>
          <a:xfrm>
            <a:off x="4364647" y="2208621"/>
            <a:ext cx="6104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Library for adding real-time functionality to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Server code push content to connected clients instantly as it becomes available, rather than having the server wait for a client to request new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8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F49A-88D5-4142-9FE6-FABF38D2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SIGNALR</a:t>
            </a:r>
            <a:endParaRPr lang="en-MX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9E7BA8A-757B-49E1-A646-C01902A0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71784"/>
            <a:ext cx="1905000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1723E1-FA81-4C90-A55E-AB3024E7A8B7}"/>
              </a:ext>
            </a:extLst>
          </p:cNvPr>
          <p:cNvSpPr txBox="1"/>
          <p:nvPr/>
        </p:nvSpPr>
        <p:spPr>
          <a:xfrm>
            <a:off x="5073270" y="1082196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AJAX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Server code push content </a:t>
            </a:r>
            <a:endParaRPr lang="en-US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8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F49A-88D5-4142-9FE6-FABF38D2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SIGNALR</a:t>
            </a:r>
            <a:endParaRPr lang="en-MX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9E7BA8A-757B-49E1-A646-C01902A0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71784"/>
            <a:ext cx="1905000" cy="190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FF8B6-FEDA-4743-B4C0-DADB6190CA9B}"/>
              </a:ext>
            </a:extLst>
          </p:cNvPr>
          <p:cNvSpPr txBox="1"/>
          <p:nvPr/>
        </p:nvSpPr>
        <p:spPr>
          <a:xfrm>
            <a:off x="3682767" y="1866718"/>
            <a:ext cx="44293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WebSocket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Event Source (Server Sent Event)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Forever Frame (iframe)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Long Polling</a:t>
            </a:r>
          </a:p>
        </p:txBody>
      </p:sp>
    </p:spTree>
    <p:extLst>
      <p:ext uri="{BB962C8B-B14F-4D97-AF65-F5344CB8AC3E}">
        <p14:creationId xmlns:p14="http://schemas.microsoft.com/office/powerpoint/2010/main" val="20099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144</Words>
  <Application>Microsoft Office PowerPoint</Application>
  <PresentationFormat>Widescreen</PresentationFormat>
  <Paragraphs>43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Open Sans</vt:lpstr>
      <vt:lpstr>Calibri</vt:lpstr>
      <vt:lpstr>Segoe UI</vt:lpstr>
      <vt:lpstr>Consolas</vt:lpstr>
      <vt:lpstr>1_Office Theme</vt:lpstr>
      <vt:lpstr>3_Office Theme</vt:lpstr>
      <vt:lpstr>2_Office Theme</vt:lpstr>
      <vt:lpstr>PowerPoint Presentation</vt:lpstr>
      <vt:lpstr>Host, deploy and scale ASP.NET Core Blazor Server</vt:lpstr>
      <vt:lpstr>PowerPoint Presentation</vt:lpstr>
      <vt:lpstr>Blazor</vt:lpstr>
      <vt:lpstr>Blazor Server</vt:lpstr>
      <vt:lpstr>Blazor Server</vt:lpstr>
      <vt:lpstr>SIGNALR</vt:lpstr>
      <vt:lpstr>SIGNALR</vt:lpstr>
      <vt:lpstr>SIGNALR</vt:lpstr>
      <vt:lpstr>WebSocket - WS</vt:lpstr>
      <vt:lpstr>SIGNALR – Scaling</vt:lpstr>
      <vt:lpstr>SIGNALR – Scaling</vt:lpstr>
      <vt:lpstr>Redis backplane</vt:lpstr>
      <vt:lpstr>Azure SignalR Service</vt:lpstr>
      <vt:lpstr>Azure SignalR Service - Pricing</vt:lpstr>
      <vt:lpstr>                    Demo</vt:lpstr>
      <vt:lpstr>                                                   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Jose Columbie</cp:lastModifiedBy>
  <cp:revision>4</cp:revision>
  <dcterms:created xsi:type="dcterms:W3CDTF">2020-08-18T20:47:27Z</dcterms:created>
  <dcterms:modified xsi:type="dcterms:W3CDTF">2021-11-03T23:03:29Z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